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94" r:id="rId3"/>
    <p:sldId id="280" r:id="rId4"/>
    <p:sldId id="257" r:id="rId5"/>
    <p:sldId id="296" r:id="rId6"/>
    <p:sldId id="258" r:id="rId7"/>
    <p:sldId id="259" r:id="rId8"/>
    <p:sldId id="260" r:id="rId9"/>
    <p:sldId id="261" r:id="rId10"/>
    <p:sldId id="262" r:id="rId11"/>
    <p:sldId id="283" r:id="rId12"/>
    <p:sldId id="297" r:id="rId13"/>
    <p:sldId id="29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E836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1290D-EAAB-4676-A541-99EDBFC2EFD0}" type="datetimeFigureOut">
              <a:rPr lang="en-US" smtClean="0"/>
              <a:t>12/14/2023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09EC-171B-484D-9BB2-E1AC996550B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750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1290D-EAAB-4676-A541-99EDBFC2EFD0}" type="datetimeFigureOut">
              <a:rPr lang="en-US" smtClean="0"/>
              <a:t>12/14/2023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09EC-171B-484D-9BB2-E1AC996550B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990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1290D-EAAB-4676-A541-99EDBFC2EFD0}" type="datetimeFigureOut">
              <a:rPr lang="en-US" smtClean="0"/>
              <a:t>12/14/2023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09EC-171B-484D-9BB2-E1AC996550B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362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1290D-EAAB-4676-A541-99EDBFC2EFD0}" type="datetimeFigureOut">
              <a:rPr lang="en-US" smtClean="0"/>
              <a:t>12/14/2023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09EC-171B-484D-9BB2-E1AC996550B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985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1290D-EAAB-4676-A541-99EDBFC2EFD0}" type="datetimeFigureOut">
              <a:rPr lang="en-US" smtClean="0"/>
              <a:t>12/14/2023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09EC-171B-484D-9BB2-E1AC996550B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259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1290D-EAAB-4676-A541-99EDBFC2EFD0}" type="datetimeFigureOut">
              <a:rPr lang="en-US" smtClean="0"/>
              <a:t>12/14/2023</a:t>
            </a:fld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09EC-171B-484D-9BB2-E1AC996550B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656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1290D-EAAB-4676-A541-99EDBFC2EFD0}" type="datetimeFigureOut">
              <a:rPr lang="en-US" smtClean="0"/>
              <a:t>12/14/2023</a:t>
            </a:fld>
            <a:endParaRPr lang="en-US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09EC-171B-484D-9BB2-E1AC996550B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503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1290D-EAAB-4676-A541-99EDBFC2EFD0}" type="datetimeFigureOut">
              <a:rPr lang="en-US" smtClean="0"/>
              <a:t>12/14/2023</a:t>
            </a:fld>
            <a:endParaRPr lang="en-US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09EC-171B-484D-9BB2-E1AC996550B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855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1290D-EAAB-4676-A541-99EDBFC2EFD0}" type="datetimeFigureOut">
              <a:rPr lang="en-US" smtClean="0"/>
              <a:t>12/14/2023</a:t>
            </a:fld>
            <a:endParaRPr lang="en-US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09EC-171B-484D-9BB2-E1AC996550B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753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1290D-EAAB-4676-A541-99EDBFC2EFD0}" type="datetimeFigureOut">
              <a:rPr lang="en-US" smtClean="0"/>
              <a:t>12/14/2023</a:t>
            </a:fld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09EC-171B-484D-9BB2-E1AC996550B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769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1290D-EAAB-4676-A541-99EDBFC2EFD0}" type="datetimeFigureOut">
              <a:rPr lang="en-US" smtClean="0"/>
              <a:t>12/14/2023</a:t>
            </a:fld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09EC-171B-484D-9BB2-E1AC996550B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933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B1290D-EAAB-4676-A541-99EDBFC2EFD0}" type="datetimeFigureOut">
              <a:rPr lang="en-US" smtClean="0"/>
              <a:t>12/14/2023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B709EC-171B-484D-9BB2-E1AC996550B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238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smartschool@atheneumkapellen.be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theneumkapellen.smartschool.be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smartschool@atheneumkapellen.be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Afbeeldingsresultaat voor smartschoo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82188" y="1797269"/>
            <a:ext cx="9257546" cy="2824336"/>
          </a:xfrm>
          <a:prstGeom prst="rect">
            <a:avLst/>
          </a:prstGeom>
          <a:noFill/>
        </p:spPr>
      </p:pic>
      <p:sp>
        <p:nvSpPr>
          <p:cNvPr id="4" name="Tekstvak 3"/>
          <p:cNvSpPr txBox="1"/>
          <p:nvPr/>
        </p:nvSpPr>
        <p:spPr>
          <a:xfrm>
            <a:off x="1682492" y="5085183"/>
            <a:ext cx="936375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sz="3200" dirty="0" smtClean="0">
                <a:solidFill>
                  <a:prstClr val="black"/>
                </a:solidFill>
                <a:latin typeface="Calibri"/>
              </a:rPr>
              <a:t>Hoe een afspraak voor het oudercontact inplannen? </a:t>
            </a:r>
            <a:br>
              <a:rPr lang="nl-BE" sz="3200" dirty="0" smtClean="0">
                <a:solidFill>
                  <a:prstClr val="black"/>
                </a:solidFill>
                <a:latin typeface="Calibri"/>
              </a:rPr>
            </a:br>
            <a:endParaRPr lang="nl-BE" sz="32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33645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8004009" cy="6777990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7936630" y="470763"/>
            <a:ext cx="429347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000" dirty="0" smtClean="0"/>
              <a:t>In dit bericht staat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BE" sz="2000" dirty="0" smtClean="0"/>
              <a:t>De naam van de leerkracht waarmee u een afspraak heeft gemaakt.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BE" sz="2000" dirty="0" smtClean="0"/>
              <a:t>De datum en het uur.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BE" sz="2000" dirty="0" smtClean="0"/>
              <a:t>De opmerking die u heeft ingevuld.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BE" sz="2000" dirty="0" smtClean="0">
                <a:solidFill>
                  <a:schemeClr val="bg1">
                    <a:lumMod val="65000"/>
                  </a:schemeClr>
                </a:solidFill>
              </a:rPr>
              <a:t>Enkel bij een digitaal oudercontact: Een knop + link waarop u moet klikken ± 5 minuten voor de start van het oudercontact. </a:t>
            </a:r>
          </a:p>
        </p:txBody>
      </p:sp>
      <p:sp>
        <p:nvSpPr>
          <p:cNvPr id="6" name="Tekstvak 5"/>
          <p:cNvSpPr txBox="1"/>
          <p:nvPr/>
        </p:nvSpPr>
        <p:spPr>
          <a:xfrm>
            <a:off x="8256200" y="4001294"/>
            <a:ext cx="334979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000" dirty="0" smtClean="0">
                <a:solidFill>
                  <a:schemeClr val="bg1">
                    <a:lumMod val="65000"/>
                  </a:schemeClr>
                </a:solidFill>
              </a:rPr>
              <a:t>U wilt met meerdere personen aanwezig zijn tijdens het digitale oudercontact maar u bent fysiek niet aanwezig in dezelfde ruimte? </a:t>
            </a:r>
            <a:br>
              <a:rPr lang="nl-BE" sz="2000" dirty="0" smtClean="0">
                <a:solidFill>
                  <a:schemeClr val="bg1">
                    <a:lumMod val="65000"/>
                  </a:schemeClr>
                </a:solidFill>
              </a:rPr>
            </a:br>
            <a:r>
              <a:rPr lang="nl-BE" sz="2000" dirty="0" smtClean="0">
                <a:solidFill>
                  <a:schemeClr val="bg1">
                    <a:lumMod val="65000"/>
                  </a:schemeClr>
                </a:solidFill>
              </a:rPr>
              <a:t>Stuur de link door. 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4136145" y="3634634"/>
            <a:ext cx="4120055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nl-BE" dirty="0" smtClean="0"/>
              <a:t>Sinds 2023 worden er standaard geen online oudercontacten georganiseerd. Wij vragen u fysiek aanwezig te zijn.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34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Meerdere afspraken maken? Tips?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199" y="1825624"/>
            <a:ext cx="8468055" cy="4816914"/>
          </a:xfrm>
        </p:spPr>
        <p:txBody>
          <a:bodyPr>
            <a:normAutofit/>
          </a:bodyPr>
          <a:lstStyle/>
          <a:p>
            <a:r>
              <a:rPr lang="nl-BE" dirty="0" smtClean="0"/>
              <a:t>Herhaal de stappen u net heeft gezien om een nieuwe afspraak te maken.</a:t>
            </a:r>
          </a:p>
          <a:p>
            <a:r>
              <a:rPr lang="nl-BE" dirty="0" smtClean="0"/>
              <a:t>Onderaan links kan je via “Vergelijken” meerdere agenda’s van leerkrachten naast elkaar bekijken.</a:t>
            </a:r>
          </a:p>
          <a:p>
            <a:r>
              <a:rPr lang="nl-BE" dirty="0" smtClean="0"/>
              <a:t>U kan maximaal 4 afspraken inplannen. </a:t>
            </a:r>
          </a:p>
          <a:p>
            <a:r>
              <a:rPr lang="nl-BE" dirty="0" smtClean="0"/>
              <a:t>Plan, indien mogelijk, niet alle afspraken vlak na elkaar. Zo geeft u uzelf meer tijd om op tijd aanwezig te zijn.</a:t>
            </a:r>
            <a:endParaRPr lang="en-US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23587" y="2303398"/>
            <a:ext cx="2949467" cy="1767023"/>
          </a:xfrm>
          <a:prstGeom prst="rect">
            <a:avLst/>
          </a:prstGeom>
        </p:spPr>
      </p:pic>
      <p:sp>
        <p:nvSpPr>
          <p:cNvPr id="5" name="Pijl-rechts 4"/>
          <p:cNvSpPr/>
          <p:nvPr/>
        </p:nvSpPr>
        <p:spPr>
          <a:xfrm rot="227350" flipH="1">
            <a:off x="10119143" y="3652720"/>
            <a:ext cx="1311990" cy="509954"/>
          </a:xfrm>
          <a:prstGeom prst="rightArrow">
            <a:avLst/>
          </a:prstGeom>
          <a:solidFill>
            <a:srgbClr val="E83654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dirty="0" smtClean="0"/>
              <a:t>klik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0471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Afspraken wijzigen of annuleren</a:t>
            </a:r>
            <a:endParaRPr lang="en-US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1" y="1358441"/>
            <a:ext cx="10515599" cy="5327748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5726430" y="2979718"/>
            <a:ext cx="524637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800" dirty="0" smtClean="0"/>
              <a:t>Klik op </a:t>
            </a:r>
            <a:r>
              <a:rPr lang="nl-BE" sz="2800" dirty="0" smtClean="0"/>
              <a:t>Ga naar </a:t>
            </a:r>
            <a:r>
              <a:rPr lang="nl-BE" sz="2800" dirty="0" smtClean="0">
                <a:sym typeface="Wingdings" panose="05000000000000000000" pitchFamily="2" charset="2"/>
              </a:rPr>
              <a:t> Oudercontact. In de app klikt u op de menuknop en daarna Oudercontact. </a:t>
            </a:r>
          </a:p>
          <a:p>
            <a:r>
              <a:rPr lang="nl-BE" sz="2800" dirty="0" smtClean="0">
                <a:sym typeface="Wingdings" panose="05000000000000000000" pitchFamily="2" charset="2"/>
              </a:rPr>
              <a:t>Klik daarna op “Afspraak maken of wijzigen” en wijzig of annuleer uw afspraak. Dit kan enkel binnen de periode waarin je afspraken kan maken, daarbuiten kan dat niet. </a:t>
            </a:r>
            <a:endParaRPr lang="nl-BE" sz="2800" dirty="0" smtClean="0"/>
          </a:p>
        </p:txBody>
      </p:sp>
    </p:spTree>
    <p:extLst>
      <p:ext uri="{BB962C8B-B14F-4D97-AF65-F5344CB8AC3E}">
        <p14:creationId xmlns:p14="http://schemas.microsoft.com/office/powerpoint/2010/main" val="24274057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Afbeeldingsresultaat voor smartschoo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03512" y="832703"/>
            <a:ext cx="8732970" cy="2664296"/>
          </a:xfrm>
          <a:prstGeom prst="rect">
            <a:avLst/>
          </a:prstGeom>
          <a:noFill/>
        </p:spPr>
      </p:pic>
      <p:sp>
        <p:nvSpPr>
          <p:cNvPr id="4" name="Tekstvak 3"/>
          <p:cNvSpPr txBox="1"/>
          <p:nvPr/>
        </p:nvSpPr>
        <p:spPr>
          <a:xfrm>
            <a:off x="441435" y="3971088"/>
            <a:ext cx="11508827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sz="3200" dirty="0" smtClean="0">
                <a:solidFill>
                  <a:prstClr val="black"/>
                </a:solidFill>
                <a:latin typeface="Calibri"/>
              </a:rPr>
              <a:t>Ervaart u problemen bij het aanmelden of het gebruik van Smartschool? Stuur een e-mail naar </a:t>
            </a:r>
            <a:r>
              <a:rPr lang="nl-BE" sz="3200" dirty="0" smtClean="0">
                <a:solidFill>
                  <a:prstClr val="black"/>
                </a:solidFill>
                <a:latin typeface="Calibri"/>
                <a:hlinkClick r:id="rId3"/>
              </a:rPr>
              <a:t>smartschool@atheneumkapellen.be</a:t>
            </a:r>
            <a:r>
              <a:rPr lang="nl-BE" sz="3200" dirty="0">
                <a:solidFill>
                  <a:prstClr val="black"/>
                </a:solidFill>
                <a:latin typeface="Calibri"/>
              </a:rPr>
              <a:t> </a:t>
            </a:r>
            <a:r>
              <a:rPr lang="nl-BE" sz="3200" dirty="0" smtClean="0">
                <a:solidFill>
                  <a:prstClr val="black"/>
                </a:solidFill>
                <a:latin typeface="Calibri"/>
              </a:rPr>
              <a:t>of stuur een bericht binnen Smartschool naar Marjan Boden en/of Kurt Vermeiren. </a:t>
            </a:r>
            <a:endParaRPr lang="nl-BE" sz="32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09844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8641"/>
            <a:ext cx="8184312" cy="5783580"/>
          </a:xfrm>
          <a:prstGeom prst="rect">
            <a:avLst/>
          </a:prstGeom>
        </p:spPr>
      </p:pic>
      <p:sp>
        <p:nvSpPr>
          <p:cNvPr id="3" name="Tekstvak 2"/>
          <p:cNvSpPr txBox="1"/>
          <p:nvPr/>
        </p:nvSpPr>
        <p:spPr>
          <a:xfrm>
            <a:off x="8241030" y="291645"/>
            <a:ext cx="356616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400" dirty="0" smtClean="0"/>
              <a:t>Het plannen van een oudercontact kan via de Smartschool app op je gsm/tablet of via een laptop/vaste computer.</a:t>
            </a:r>
          </a:p>
          <a:p>
            <a:endParaRPr lang="nl-BE" sz="2400" dirty="0"/>
          </a:p>
          <a:p>
            <a:r>
              <a:rPr lang="nl-BE" sz="2400" dirty="0" smtClean="0"/>
              <a:t>Een oudercontact inplannen kan alleen via een co-account, niet via de account van uw kind. </a:t>
            </a:r>
          </a:p>
          <a:p>
            <a:endParaRPr lang="nl-BE" sz="2400" dirty="0"/>
          </a:p>
        </p:txBody>
      </p:sp>
    </p:spTree>
    <p:extLst>
      <p:ext uri="{BB962C8B-B14F-4D97-AF65-F5344CB8AC3E}">
        <p14:creationId xmlns:p14="http://schemas.microsoft.com/office/powerpoint/2010/main" val="2854791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7749540" cy="6252210"/>
          </a:xfrm>
          <a:prstGeom prst="rect">
            <a:avLst/>
          </a:prstGeom>
        </p:spPr>
      </p:pic>
      <p:sp>
        <p:nvSpPr>
          <p:cNvPr id="3" name="Afgeronde rechthoek 2"/>
          <p:cNvSpPr/>
          <p:nvPr/>
        </p:nvSpPr>
        <p:spPr>
          <a:xfrm>
            <a:off x="5177790" y="2354579"/>
            <a:ext cx="2286000" cy="1363027"/>
          </a:xfrm>
          <a:prstGeom prst="roundRect">
            <a:avLst/>
          </a:prstGeom>
          <a:solidFill>
            <a:schemeClr val="accent1">
              <a:alpha val="0"/>
            </a:schemeClr>
          </a:solidFill>
          <a:ln w="136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kstvak 3"/>
          <p:cNvSpPr txBox="1"/>
          <p:nvPr/>
        </p:nvSpPr>
        <p:spPr>
          <a:xfrm>
            <a:off x="7749540" y="1141303"/>
            <a:ext cx="453771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nl-BE" dirty="0" smtClean="0"/>
              <a:t>Surf naar </a:t>
            </a:r>
            <a:r>
              <a:rPr lang="nl-BE" dirty="0" smtClean="0">
                <a:hlinkClick r:id="rId3"/>
              </a:rPr>
              <a:t>https://atheneumkapellen.smartschool.be</a:t>
            </a:r>
            <a:endParaRPr lang="nl-BE" dirty="0" smtClean="0"/>
          </a:p>
          <a:p>
            <a:pPr marL="342900" indent="-342900">
              <a:buAutoNum type="arabicPeriod"/>
            </a:pPr>
            <a:r>
              <a:rPr lang="nl-BE" dirty="0" smtClean="0"/>
              <a:t>Vul uw gebruikersnaam in (= gelijk aan de gebruikersnaam van uw kind).</a:t>
            </a:r>
          </a:p>
          <a:p>
            <a:pPr marL="342900" indent="-342900">
              <a:buAutoNum type="arabicPeriod"/>
            </a:pPr>
            <a:r>
              <a:rPr lang="nl-BE" dirty="0" smtClean="0"/>
              <a:t>Vul </a:t>
            </a:r>
            <a:r>
              <a:rPr lang="nl-BE" b="1" dirty="0" smtClean="0"/>
              <a:t>uw </a:t>
            </a:r>
            <a:r>
              <a:rPr lang="nl-BE" dirty="0" smtClean="0"/>
              <a:t>wachtwoord in.</a:t>
            </a:r>
          </a:p>
          <a:p>
            <a:pPr marL="342900" indent="-342900">
              <a:buAutoNum type="arabicPeriod"/>
            </a:pPr>
            <a:r>
              <a:rPr lang="nl-BE" dirty="0" smtClean="0"/>
              <a:t>Klik op “Aanmelden”.</a:t>
            </a:r>
            <a:endParaRPr lang="en-US" dirty="0"/>
          </a:p>
        </p:txBody>
      </p:sp>
      <p:sp>
        <p:nvSpPr>
          <p:cNvPr id="5" name="Pijl-rechts 4"/>
          <p:cNvSpPr/>
          <p:nvPr/>
        </p:nvSpPr>
        <p:spPr>
          <a:xfrm rot="19389225" flipH="1">
            <a:off x="7379294" y="3226026"/>
            <a:ext cx="1311990" cy="630621"/>
          </a:xfrm>
          <a:prstGeom prst="rightArrow">
            <a:avLst/>
          </a:prstGeom>
          <a:solidFill>
            <a:srgbClr val="E83654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dirty="0" smtClean="0"/>
              <a:t>klik</a:t>
            </a:r>
            <a:endParaRPr lang="en-US" dirty="0"/>
          </a:p>
        </p:txBody>
      </p:sp>
      <p:sp>
        <p:nvSpPr>
          <p:cNvPr id="6" name="Tekstvak 5"/>
          <p:cNvSpPr txBox="1"/>
          <p:nvPr/>
        </p:nvSpPr>
        <p:spPr>
          <a:xfrm>
            <a:off x="7749540" y="4187044"/>
            <a:ext cx="45377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Gebruik je de Smartschool app op je gsm of tablet? </a:t>
            </a:r>
          </a:p>
          <a:p>
            <a:r>
              <a:rPr lang="nl-BE" dirty="0" smtClean="0"/>
              <a:t>In de Smartschoolapp </a:t>
            </a:r>
            <a:r>
              <a:rPr lang="nl-BE" dirty="0" smtClean="0"/>
              <a:t>“Oudercontact”. Je </a:t>
            </a:r>
            <a:r>
              <a:rPr lang="nl-BE" dirty="0" smtClean="0"/>
              <a:t>wordt dan automatisch aangemeld.</a:t>
            </a:r>
            <a:endParaRPr lang="en-US" dirty="0"/>
          </a:p>
        </p:txBody>
      </p:sp>
      <p:sp>
        <p:nvSpPr>
          <p:cNvPr id="7" name="Tekstvak 6"/>
          <p:cNvSpPr txBox="1"/>
          <p:nvPr/>
        </p:nvSpPr>
        <p:spPr>
          <a:xfrm>
            <a:off x="231227" y="6378386"/>
            <a:ext cx="96274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b="1" dirty="0" smtClean="0"/>
              <a:t>Problemen om aan te melden? Stuur een e-mail naar </a:t>
            </a:r>
            <a:r>
              <a:rPr lang="nl-BE" b="1" dirty="0" smtClean="0">
                <a:hlinkClick r:id="rId4"/>
              </a:rPr>
              <a:t>smartschool@atheneumkapellen.be</a:t>
            </a:r>
            <a:r>
              <a:rPr lang="nl-BE" b="1" dirty="0" smtClean="0"/>
              <a:t>. 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66151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50730" y="1117826"/>
            <a:ext cx="6422657" cy="5740174"/>
          </a:xfrm>
          <a:prstGeom prst="rect">
            <a:avLst/>
          </a:prstGeom>
        </p:spPr>
      </p:pic>
      <p:sp>
        <p:nvSpPr>
          <p:cNvPr id="6" name="Pijl-rechts 5"/>
          <p:cNvSpPr/>
          <p:nvPr/>
        </p:nvSpPr>
        <p:spPr>
          <a:xfrm rot="19389225" flipH="1">
            <a:off x="4520103" y="426165"/>
            <a:ext cx="1311990" cy="630621"/>
          </a:xfrm>
          <a:prstGeom prst="rightArrow">
            <a:avLst/>
          </a:prstGeom>
          <a:solidFill>
            <a:srgbClr val="E83654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dirty="0" smtClean="0"/>
              <a:t>klik</a:t>
            </a:r>
            <a:endParaRPr lang="en-US" dirty="0"/>
          </a:p>
        </p:txBody>
      </p:sp>
      <p:sp>
        <p:nvSpPr>
          <p:cNvPr id="8" name="Pijl-rechts 7"/>
          <p:cNvSpPr/>
          <p:nvPr/>
        </p:nvSpPr>
        <p:spPr>
          <a:xfrm flipH="1">
            <a:off x="3316667" y="6033433"/>
            <a:ext cx="1003085" cy="630621"/>
          </a:xfrm>
          <a:prstGeom prst="rightArrow">
            <a:avLst/>
          </a:prstGeom>
          <a:solidFill>
            <a:srgbClr val="E83654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dirty="0" smtClean="0"/>
              <a:t>klik</a:t>
            </a:r>
            <a:endParaRPr lang="en-US" dirty="0"/>
          </a:p>
        </p:txBody>
      </p:sp>
      <p:sp>
        <p:nvSpPr>
          <p:cNvPr id="9" name="Tekstvak 8"/>
          <p:cNvSpPr txBox="1"/>
          <p:nvPr/>
        </p:nvSpPr>
        <p:spPr>
          <a:xfrm>
            <a:off x="7749540" y="1141303"/>
            <a:ext cx="45377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nl-BE" sz="2400" dirty="0" smtClean="0"/>
              <a:t>Klik bovenaan op “Ga naar”.</a:t>
            </a:r>
          </a:p>
          <a:p>
            <a:pPr marL="342900" indent="-342900">
              <a:buAutoNum type="arabicPeriod"/>
            </a:pPr>
            <a:r>
              <a:rPr lang="nl-BE" sz="2400" dirty="0" smtClean="0"/>
              <a:t>Klik op “Oudercontact”.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59544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131" y="365125"/>
            <a:ext cx="11435737" cy="5793937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6336030" y="2307986"/>
            <a:ext cx="524637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800" dirty="0" smtClean="0"/>
              <a:t>Klik op “Afspraak maken of wijzigen”. </a:t>
            </a:r>
          </a:p>
        </p:txBody>
      </p:sp>
    </p:spTree>
    <p:extLst>
      <p:ext uri="{BB962C8B-B14F-4D97-AF65-F5344CB8AC3E}">
        <p14:creationId xmlns:p14="http://schemas.microsoft.com/office/powerpoint/2010/main" val="41216017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jl-rechts 6"/>
          <p:cNvSpPr/>
          <p:nvPr/>
        </p:nvSpPr>
        <p:spPr>
          <a:xfrm flipH="1">
            <a:off x="4878602" y="4550979"/>
            <a:ext cx="1311990" cy="630621"/>
          </a:xfrm>
          <a:prstGeom prst="rightArrow">
            <a:avLst/>
          </a:prstGeom>
          <a:solidFill>
            <a:srgbClr val="E83654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dirty="0" smtClean="0"/>
              <a:t>klik</a:t>
            </a:r>
            <a:endParaRPr lang="en-US" dirty="0"/>
          </a:p>
        </p:txBody>
      </p:sp>
      <p:sp>
        <p:nvSpPr>
          <p:cNvPr id="8" name="Tekstvak 7"/>
          <p:cNvSpPr txBox="1"/>
          <p:nvPr/>
        </p:nvSpPr>
        <p:spPr>
          <a:xfrm>
            <a:off x="6640830" y="1209883"/>
            <a:ext cx="524637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800" dirty="0" smtClean="0"/>
              <a:t>Wanneer dit venster verschijnt, moet je  ‘Toestaan’ klikken. </a:t>
            </a:r>
            <a:endParaRPr lang="en-US" sz="2800" dirty="0"/>
          </a:p>
        </p:txBody>
      </p:sp>
      <p:pic>
        <p:nvPicPr>
          <p:cNvPr id="10" name="Afbeelding 9"/>
          <p:cNvPicPr>
            <a:picLocks noChangeAspect="1"/>
          </p:cNvPicPr>
          <p:nvPr/>
        </p:nvPicPr>
        <p:blipFill rotWithShape="1">
          <a:blip r:embed="rId2"/>
          <a:srcRect r="517"/>
          <a:stretch/>
        </p:blipFill>
        <p:spPr>
          <a:xfrm>
            <a:off x="0" y="60989"/>
            <a:ext cx="6606540" cy="6814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8016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302" y="30748"/>
            <a:ext cx="6136152" cy="2522483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7284" y="2634019"/>
            <a:ext cx="5847940" cy="2284823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0763" y="4918842"/>
            <a:ext cx="5943231" cy="1908558"/>
          </a:xfrm>
          <a:prstGeom prst="rect">
            <a:avLst/>
          </a:prstGeom>
        </p:spPr>
      </p:pic>
      <p:sp>
        <p:nvSpPr>
          <p:cNvPr id="8" name="Tekstvak 7"/>
          <p:cNvSpPr txBox="1"/>
          <p:nvPr/>
        </p:nvSpPr>
        <p:spPr>
          <a:xfrm>
            <a:off x="6703662" y="591054"/>
            <a:ext cx="545403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nl-BE" sz="3200" dirty="0" smtClean="0"/>
              <a:t>Klik op “Een afspraak maken”.</a:t>
            </a:r>
          </a:p>
          <a:p>
            <a:pPr marL="342900" indent="-342900">
              <a:buAutoNum type="arabicPeriod"/>
            </a:pPr>
            <a:r>
              <a:rPr lang="nl-BE" sz="3200" dirty="0" smtClean="0"/>
              <a:t>Klik op “Doorgaan”. </a:t>
            </a:r>
            <a:r>
              <a:rPr lang="nl-BE" sz="3200" b="1" i="1" dirty="0" smtClean="0">
                <a:solidFill>
                  <a:srgbClr val="FF0000"/>
                </a:solidFill>
              </a:rPr>
              <a:t>Geen datum? </a:t>
            </a:r>
            <a:r>
              <a:rPr lang="nl-BE" sz="3200" i="1" dirty="0" smtClean="0">
                <a:solidFill>
                  <a:srgbClr val="FF0000"/>
                </a:solidFill>
              </a:rPr>
              <a:t>Dan kan u nog geen afspraken inplannen. </a:t>
            </a:r>
          </a:p>
          <a:p>
            <a:pPr marL="342900" indent="-342900">
              <a:buAutoNum type="arabicPeriod"/>
            </a:pPr>
            <a:r>
              <a:rPr lang="nl-BE" sz="3200" dirty="0" smtClean="0"/>
              <a:t>Kies met welke leerkracht u een afspraak wenst te maken. </a:t>
            </a:r>
          </a:p>
          <a:p>
            <a:pPr marL="342900" indent="-342900">
              <a:buAutoNum type="arabicPeriod"/>
            </a:pPr>
            <a:r>
              <a:rPr lang="nl-BE" sz="3200" dirty="0" smtClean="0"/>
              <a:t>Klik daarna op “Ok”.</a:t>
            </a:r>
            <a:endParaRPr lang="en-US" sz="3200" dirty="0"/>
          </a:p>
        </p:txBody>
      </p:sp>
      <p:sp>
        <p:nvSpPr>
          <p:cNvPr id="9" name="Pijl-rechts 8"/>
          <p:cNvSpPr/>
          <p:nvPr/>
        </p:nvSpPr>
        <p:spPr>
          <a:xfrm rot="19389225" flipH="1">
            <a:off x="2974089" y="681789"/>
            <a:ext cx="1311990" cy="630621"/>
          </a:xfrm>
          <a:prstGeom prst="rightArrow">
            <a:avLst/>
          </a:prstGeom>
          <a:solidFill>
            <a:srgbClr val="E83654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dirty="0" smtClean="0"/>
              <a:t>klik</a:t>
            </a:r>
            <a:endParaRPr lang="en-US" dirty="0"/>
          </a:p>
        </p:txBody>
      </p:sp>
      <p:sp>
        <p:nvSpPr>
          <p:cNvPr id="11" name="Pijl-rechts 10"/>
          <p:cNvSpPr/>
          <p:nvPr/>
        </p:nvSpPr>
        <p:spPr>
          <a:xfrm flipH="1">
            <a:off x="1960628" y="4074470"/>
            <a:ext cx="1311990" cy="630621"/>
          </a:xfrm>
          <a:prstGeom prst="rightArrow">
            <a:avLst/>
          </a:prstGeom>
          <a:solidFill>
            <a:srgbClr val="E83654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dirty="0" smtClean="0"/>
              <a:t>klik</a:t>
            </a:r>
            <a:endParaRPr lang="en-US" dirty="0"/>
          </a:p>
        </p:txBody>
      </p:sp>
      <p:sp>
        <p:nvSpPr>
          <p:cNvPr id="12" name="Pijl-rechts 11"/>
          <p:cNvSpPr/>
          <p:nvPr/>
        </p:nvSpPr>
        <p:spPr>
          <a:xfrm flipH="1">
            <a:off x="5898058" y="5311896"/>
            <a:ext cx="1794332" cy="630621"/>
          </a:xfrm>
          <a:prstGeom prst="rightArrow">
            <a:avLst/>
          </a:prstGeom>
          <a:solidFill>
            <a:srgbClr val="E83654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dirty="0"/>
              <a:t>k</a:t>
            </a:r>
            <a:r>
              <a:rPr lang="nl-BE" dirty="0" smtClean="0"/>
              <a:t>lik + kies</a:t>
            </a:r>
            <a:endParaRPr lang="en-US" dirty="0"/>
          </a:p>
        </p:txBody>
      </p:sp>
      <p:sp>
        <p:nvSpPr>
          <p:cNvPr id="13" name="Pijl-rechts 12"/>
          <p:cNvSpPr/>
          <p:nvPr/>
        </p:nvSpPr>
        <p:spPr>
          <a:xfrm rot="536444" flipH="1">
            <a:off x="5898059" y="6088608"/>
            <a:ext cx="1311990" cy="630621"/>
          </a:xfrm>
          <a:prstGeom prst="rightArrow">
            <a:avLst/>
          </a:prstGeom>
          <a:solidFill>
            <a:srgbClr val="E83654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dirty="0" smtClean="0"/>
              <a:t>klik</a:t>
            </a:r>
            <a:endParaRPr lang="en-US" dirty="0"/>
          </a:p>
        </p:txBody>
      </p:sp>
      <p:sp>
        <p:nvSpPr>
          <p:cNvPr id="14" name="Ovaal 13"/>
          <p:cNvSpPr/>
          <p:nvPr/>
        </p:nvSpPr>
        <p:spPr>
          <a:xfrm>
            <a:off x="5541449" y="30748"/>
            <a:ext cx="532545" cy="6629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b="1" dirty="0" smtClean="0"/>
              <a:t>1</a:t>
            </a:r>
            <a:endParaRPr lang="en-US" b="1" dirty="0"/>
          </a:p>
        </p:txBody>
      </p:sp>
      <p:sp>
        <p:nvSpPr>
          <p:cNvPr id="15" name="Ovaal 14"/>
          <p:cNvSpPr/>
          <p:nvPr/>
        </p:nvSpPr>
        <p:spPr>
          <a:xfrm>
            <a:off x="6155200" y="2763652"/>
            <a:ext cx="548462" cy="6508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b="1" dirty="0" smtClean="0"/>
              <a:t>2</a:t>
            </a:r>
            <a:endParaRPr lang="en-US" b="1" dirty="0"/>
          </a:p>
        </p:txBody>
      </p:sp>
      <p:sp>
        <p:nvSpPr>
          <p:cNvPr id="16" name="Ovaal 15"/>
          <p:cNvSpPr/>
          <p:nvPr/>
        </p:nvSpPr>
        <p:spPr>
          <a:xfrm>
            <a:off x="7692390" y="5204296"/>
            <a:ext cx="786551" cy="8458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b="1" dirty="0" smtClean="0"/>
              <a:t>3</a:t>
            </a:r>
            <a:endParaRPr lang="en-US" b="1" dirty="0"/>
          </a:p>
        </p:txBody>
      </p:sp>
      <p:sp>
        <p:nvSpPr>
          <p:cNvPr id="17" name="Ovaal 16"/>
          <p:cNvSpPr/>
          <p:nvPr/>
        </p:nvSpPr>
        <p:spPr>
          <a:xfrm>
            <a:off x="7078461" y="5990489"/>
            <a:ext cx="786551" cy="8458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b="1" dirty="0" smtClean="0"/>
              <a:t>4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19416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597" y="365125"/>
            <a:ext cx="5449253" cy="2394180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5220" y="18081"/>
            <a:ext cx="4284345" cy="6839919"/>
          </a:xfrm>
          <a:prstGeom prst="rect">
            <a:avLst/>
          </a:prstGeom>
        </p:spPr>
      </p:pic>
      <p:sp>
        <p:nvSpPr>
          <p:cNvPr id="6" name="Tekstvak 5"/>
          <p:cNvSpPr txBox="1"/>
          <p:nvPr/>
        </p:nvSpPr>
        <p:spPr>
          <a:xfrm>
            <a:off x="310038" y="3293408"/>
            <a:ext cx="687943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5"/>
            </a:pPr>
            <a:r>
              <a:rPr lang="nl-BE" sz="2400" dirty="0" smtClean="0"/>
              <a:t>Vink het uur aan waarop u aanwezig kan zijn. </a:t>
            </a:r>
          </a:p>
          <a:p>
            <a:pPr marL="457200" indent="-457200">
              <a:buFont typeface="+mj-lt"/>
              <a:buAutoNum type="arabicPeriod" startAt="5"/>
            </a:pPr>
            <a:r>
              <a:rPr lang="nl-BE" sz="2400" dirty="0" smtClean="0"/>
              <a:t>Noteer kort de vragen die u wil stellen. Zo kan de leerkracht zich goed voorbereiden. </a:t>
            </a:r>
          </a:p>
          <a:p>
            <a:pPr marL="457200" indent="-457200">
              <a:buFont typeface="+mj-lt"/>
              <a:buAutoNum type="arabicPeriod" startAt="5"/>
            </a:pPr>
            <a:r>
              <a:rPr lang="nl-BE" sz="2400" dirty="0" smtClean="0"/>
              <a:t>Herinnering? Duid enkel “Ja” aan als u een </a:t>
            </a:r>
            <a:r>
              <a:rPr lang="nl-BE" sz="2400" dirty="0" smtClean="0">
                <a:solidFill>
                  <a:srgbClr val="FF0000"/>
                </a:solidFill>
              </a:rPr>
              <a:t>betalende sms </a:t>
            </a:r>
            <a:r>
              <a:rPr lang="nl-BE" sz="2400" dirty="0" smtClean="0"/>
              <a:t>wil ontvangen. Dit kost € 0,50 en is </a:t>
            </a:r>
            <a:r>
              <a:rPr lang="nl-BE" sz="2400" b="1" u="sng" dirty="0" smtClean="0"/>
              <a:t>niet </a:t>
            </a:r>
            <a:r>
              <a:rPr lang="nl-BE" sz="2400" dirty="0" smtClean="0"/>
              <a:t>noodzakelijk.</a:t>
            </a:r>
          </a:p>
          <a:p>
            <a:pPr marL="457200" indent="-457200">
              <a:buFont typeface="+mj-lt"/>
              <a:buAutoNum type="arabicPeriod" startAt="5"/>
            </a:pPr>
            <a:r>
              <a:rPr lang="nl-BE" sz="2400" dirty="0" smtClean="0"/>
              <a:t>Klik op “Bevestigen”.</a:t>
            </a:r>
          </a:p>
        </p:txBody>
      </p:sp>
      <p:sp>
        <p:nvSpPr>
          <p:cNvPr id="7" name="Pijl-rechts 6"/>
          <p:cNvSpPr/>
          <p:nvPr/>
        </p:nvSpPr>
        <p:spPr>
          <a:xfrm rot="19389225" flipH="1">
            <a:off x="653799" y="894177"/>
            <a:ext cx="1311990" cy="630621"/>
          </a:xfrm>
          <a:prstGeom prst="rightArrow">
            <a:avLst/>
          </a:prstGeom>
          <a:solidFill>
            <a:srgbClr val="E83654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dirty="0" smtClean="0"/>
              <a:t>klik</a:t>
            </a:r>
            <a:endParaRPr lang="en-US" dirty="0"/>
          </a:p>
        </p:txBody>
      </p:sp>
      <p:sp>
        <p:nvSpPr>
          <p:cNvPr id="8" name="Pijl-rechts 7"/>
          <p:cNvSpPr/>
          <p:nvPr/>
        </p:nvSpPr>
        <p:spPr>
          <a:xfrm rot="19495054" flipH="1">
            <a:off x="10738603" y="1370392"/>
            <a:ext cx="1517747" cy="630621"/>
          </a:xfrm>
          <a:prstGeom prst="rightArrow">
            <a:avLst/>
          </a:prstGeom>
          <a:solidFill>
            <a:srgbClr val="E83654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dirty="0" smtClean="0"/>
              <a:t>Vul in</a:t>
            </a:r>
            <a:endParaRPr lang="en-US" dirty="0"/>
          </a:p>
        </p:txBody>
      </p:sp>
      <p:sp>
        <p:nvSpPr>
          <p:cNvPr id="9" name="Pijl-rechts 8"/>
          <p:cNvSpPr/>
          <p:nvPr/>
        </p:nvSpPr>
        <p:spPr>
          <a:xfrm rot="19389225" flipH="1">
            <a:off x="8814820" y="5231086"/>
            <a:ext cx="1311990" cy="630621"/>
          </a:xfrm>
          <a:prstGeom prst="rightArrow">
            <a:avLst/>
          </a:prstGeom>
          <a:solidFill>
            <a:srgbClr val="E83654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dirty="0" smtClean="0"/>
              <a:t>klik</a:t>
            </a:r>
            <a:endParaRPr lang="en-US" dirty="0"/>
          </a:p>
        </p:txBody>
      </p:sp>
      <p:sp>
        <p:nvSpPr>
          <p:cNvPr id="11" name="Ovaal 10"/>
          <p:cNvSpPr/>
          <p:nvPr/>
        </p:nvSpPr>
        <p:spPr>
          <a:xfrm>
            <a:off x="4769857" y="349984"/>
            <a:ext cx="786551" cy="8458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b="1" dirty="0" smtClean="0"/>
              <a:t>5</a:t>
            </a:r>
            <a:endParaRPr lang="en-US" b="1" dirty="0"/>
          </a:p>
        </p:txBody>
      </p:sp>
      <p:sp>
        <p:nvSpPr>
          <p:cNvPr id="12" name="Ovaal 11"/>
          <p:cNvSpPr/>
          <p:nvPr/>
        </p:nvSpPr>
        <p:spPr>
          <a:xfrm>
            <a:off x="11366289" y="1820270"/>
            <a:ext cx="786551" cy="8458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b="1" dirty="0" smtClean="0"/>
              <a:t>6</a:t>
            </a:r>
            <a:endParaRPr lang="en-US" b="1" dirty="0"/>
          </a:p>
        </p:txBody>
      </p:sp>
      <p:sp>
        <p:nvSpPr>
          <p:cNvPr id="13" name="Ovaal 12"/>
          <p:cNvSpPr/>
          <p:nvPr/>
        </p:nvSpPr>
        <p:spPr>
          <a:xfrm>
            <a:off x="11366288" y="3997084"/>
            <a:ext cx="786551" cy="8458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b="1" dirty="0" smtClean="0"/>
              <a:t>7</a:t>
            </a:r>
            <a:endParaRPr lang="en-US" b="1" dirty="0"/>
          </a:p>
        </p:txBody>
      </p:sp>
      <p:sp>
        <p:nvSpPr>
          <p:cNvPr id="14" name="Ovaal 13"/>
          <p:cNvSpPr/>
          <p:nvPr/>
        </p:nvSpPr>
        <p:spPr>
          <a:xfrm>
            <a:off x="11353800" y="5671662"/>
            <a:ext cx="786551" cy="8458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b="1" dirty="0" smtClean="0"/>
              <a:t>8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275796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926580" cy="2840188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175275"/>
            <a:ext cx="6926580" cy="2550166"/>
          </a:xfrm>
          <a:prstGeom prst="rect">
            <a:avLst/>
          </a:prstGeom>
        </p:spPr>
      </p:pic>
      <p:sp>
        <p:nvSpPr>
          <p:cNvPr id="6" name="Tekstvak 5"/>
          <p:cNvSpPr txBox="1"/>
          <p:nvPr/>
        </p:nvSpPr>
        <p:spPr>
          <a:xfrm>
            <a:off x="7143750" y="2975125"/>
            <a:ext cx="4800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3200" dirty="0" smtClean="0"/>
              <a:t>U ontvangt onmiddellijk </a:t>
            </a:r>
            <a:br>
              <a:rPr lang="nl-BE" sz="3200" dirty="0" smtClean="0"/>
            </a:br>
            <a:r>
              <a:rPr lang="nl-BE" sz="3200" dirty="0" smtClean="0"/>
              <a:t>een bevestigingsbericht. </a:t>
            </a:r>
          </a:p>
        </p:txBody>
      </p:sp>
    </p:spTree>
    <p:extLst>
      <p:ext uri="{BB962C8B-B14F-4D97-AF65-F5344CB8AC3E}">
        <p14:creationId xmlns:p14="http://schemas.microsoft.com/office/powerpoint/2010/main" val="3520311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</TotalTime>
  <Words>519</Words>
  <Application>Microsoft Office PowerPoint</Application>
  <PresentationFormat>Breedbeeld</PresentationFormat>
  <Paragraphs>60</Paragraphs>
  <Slides>13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Wingdings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Meerdere afspraken maken? Tips?</vt:lpstr>
      <vt:lpstr>Afspraken wijzigen of annuleren</vt:lpstr>
      <vt:lpstr>PowerPoint-presentatie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Microsoft</dc:creator>
  <cp:lastModifiedBy>Microsoft</cp:lastModifiedBy>
  <cp:revision>55</cp:revision>
  <dcterms:created xsi:type="dcterms:W3CDTF">2020-10-21T19:46:42Z</dcterms:created>
  <dcterms:modified xsi:type="dcterms:W3CDTF">2023-12-14T04:57:50Z</dcterms:modified>
</cp:coreProperties>
</file>